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57" r:id="rId3"/>
    <p:sldId id="258" r:id="rId4"/>
    <p:sldId id="270" r:id="rId5"/>
    <p:sldId id="271" r:id="rId6"/>
    <p:sldId id="259" r:id="rId7"/>
    <p:sldId id="272" r:id="rId8"/>
    <p:sldId id="260" r:id="rId9"/>
    <p:sldId id="273" r:id="rId10"/>
    <p:sldId id="274" r:id="rId11"/>
    <p:sldId id="275" r:id="rId12"/>
    <p:sldId id="261" r:id="rId13"/>
    <p:sldId id="264" r:id="rId14"/>
    <p:sldId id="276" r:id="rId15"/>
    <p:sldId id="277" r:id="rId16"/>
    <p:sldId id="278" r:id="rId17"/>
    <p:sldId id="265" r:id="rId18"/>
    <p:sldId id="279" r:id="rId19"/>
    <p:sldId id="280" r:id="rId20"/>
    <p:sldId id="281" r:id="rId21"/>
    <p:sldId id="266" r:id="rId22"/>
    <p:sldId id="282" r:id="rId23"/>
    <p:sldId id="267" r:id="rId24"/>
    <p:sldId id="283" r:id="rId25"/>
    <p:sldId id="269" r:id="rId2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DC6CEE-678E-0598-9F46-955BA226B8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96BE208E-F44A-D0C8-D541-54F9EB7C8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D7541C-1536-D7BE-67E2-C73D4D61C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3F49862-4486-20BC-739F-059EB845E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B7C6552-205B-8C2B-89F0-F085DD8EC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7372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E5659BE-6230-085C-A6B2-B98D315CC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6E89A25B-6E3B-D228-80BC-51339A1B6B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146DFD7-6449-EB99-FD3B-C8BE85701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9546CDD-860D-795C-711D-176E3FE16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B5FA40B-C3C3-6A3A-5FBC-D3F3089E8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73549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8FAB5D5F-8D88-5A85-0BA9-56638B6B8F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F752968B-7439-C35E-CAD8-7D0A60EF9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88836-1810-61E3-2EDD-F821827BE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8694E3-BE61-36D5-CD5F-B3828589F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E2CD56B-4C84-217E-35A9-A15021282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372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60DED13-C825-967C-1E4B-A8C640A13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2EEE4A5-EA5B-A6F5-CA31-238DD5D46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AEE7143-41C5-081E-41B5-1A2AA627E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4BD181F-9EFE-FD80-EA2A-38D35EE68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B04AB48-0F60-B416-16D5-7B09C56D7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07699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615C07E-9D7F-C6E4-6287-D801E3EE2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7E5B80-9CE5-DC20-23D8-B26ADA76AC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65D802-C34C-E24E-C2C6-2FFE9CA8D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7B08C67-4FA8-B06C-41A4-2CD39BB29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B3EA444-1113-E97A-66B8-BD1948275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2443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3047FE4-4F11-B478-4E0B-E2E6E8FEE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32EC942-9F80-913B-335A-DC83557D3B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D10F3900-4100-06D1-D985-EE1D344B6E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A6404AF-4DFF-B0A2-7D3A-691580645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4301C30-B9DC-011E-A740-D23769310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E555D93-CD9A-7925-5458-2804D350D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507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79D6084-BA2A-514B-9F1F-CCCE1B76B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91CDB90-7715-5631-236E-7998E2658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830EC10-3610-22FE-F433-B55C25FE40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773F4782-174E-CAEE-59BE-8D0489C0A0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0CCC52B5-476E-94CD-29C0-0115E45D75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5C9C446-0DC1-E186-DA40-A697113D8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467EBCA7-2611-FE36-5CAF-05647F05F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CACBEC0B-F38F-2312-96FA-C3A2EFD36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9551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365065D-4A6D-4D98-C085-2CB8F16BD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DACCB454-5F3F-9458-2294-61055D6F9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AA85DC23-666F-10EC-272A-BF5449514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B7AEFD80-FC76-5838-1301-3CCFDCBED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8752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6DC77F5F-8674-B6B5-1EF8-1CC85C4F9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2A676963-ED55-C627-63AE-E36C99813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142C74B-B523-A2D5-4715-19CD9E007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0422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A2CED95-68A6-6547-CEFB-060DC7782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8933A5B-DF97-144D-98E0-72ADE5D95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A4E493F0-7B12-CB54-7E96-4538324E54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BAE227B-5F52-D306-42BF-3E1CE96EC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37A8493-6C86-D12C-7C51-B8F47A924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03C1E83-3145-F4F7-BD3C-12553CB44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3896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17F694-88C5-D5D1-6B46-212CF21E6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D3100A3B-7181-B388-1D59-A7E7673DD4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E828577E-E858-EF09-C126-076992CE5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2A1B19F-E016-6725-55A9-9437AE9B3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B8BB35C-CAD6-921B-8410-18EFC9E46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1636A44-26F4-AE12-AA7A-E70A03AE4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2032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9EB2D04B-1C14-2DEE-DA98-F22FB9474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B3A6866-A459-9546-286E-44C4D0841A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3C1206A-6E95-0EE7-EF07-B0ED5BEDB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98B98-7DA6-415F-8841-C8A7B25857EE}" type="datetimeFigureOut">
              <a:rPr lang="zh-TW" altLang="en-US" smtClean="0"/>
              <a:t>2025/5/23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3727B3A-7DE7-9DCF-B568-5C8A6B47FD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D8A2208-A153-6D1C-B008-D957424FF2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BD697-A95F-4B7D-AC1D-47FB422ED29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4522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73923AF-8266-AC1B-1935-3AB1EBEFD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4EBB4BF-3E7E-B499-BB4A-16284EC436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Convergence condition:</a:t>
            </a:r>
            <a:r>
              <a:rPr lang="en-US" altLang="zh-TW" dirty="0"/>
              <a:t> The perceptron </a:t>
            </a:r>
            <a:r>
              <a:rPr lang="en-US" altLang="zh-TW" b="1" dirty="0"/>
              <a:t>only converges</a:t>
            </a:r>
            <a:r>
              <a:rPr lang="en-US" altLang="zh-TW" dirty="0"/>
              <a:t> if the classes are </a:t>
            </a:r>
            <a:r>
              <a:rPr lang="en-US" altLang="zh-TW" b="1" dirty="0"/>
              <a:t>linearly separable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Linear decision boundary:</a:t>
            </a:r>
            <a:r>
              <a:rPr lang="en-US" altLang="zh-TW" dirty="0"/>
              <a:t> A straight line must </a:t>
            </a:r>
            <a:r>
              <a:rPr lang="en-US" altLang="zh-TW" b="1" dirty="0"/>
              <a:t>perfectly</a:t>
            </a:r>
            <a:r>
              <a:rPr lang="en-US" altLang="zh-TW" dirty="0"/>
              <a:t> separate the two classes.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Limitation:</a:t>
            </a:r>
            <a:r>
              <a:rPr lang="en-US" altLang="zh-TW" dirty="0"/>
              <a:t> If the data is </a:t>
            </a:r>
            <a:r>
              <a:rPr lang="en-US" altLang="zh-TW" b="1" dirty="0"/>
              <a:t>not</a:t>
            </a:r>
            <a:r>
              <a:rPr lang="en-US" altLang="zh-TW" dirty="0"/>
              <a:t> linearly separable, the perceptron </a:t>
            </a:r>
            <a:r>
              <a:rPr lang="en-US" altLang="zh-TW" b="1" dirty="0"/>
              <a:t>fails to converge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75012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3EE8755-EF65-E0F6-717E-707F95F75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B8B4C90-94FD-66B5-46E1-F87B76FEF3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8973" y="1825625"/>
            <a:ext cx="9974054" cy="4351338"/>
          </a:xfrm>
        </p:spPr>
      </p:pic>
    </p:spTree>
    <p:extLst>
      <p:ext uri="{BB962C8B-B14F-4D97-AF65-F5344CB8AC3E}">
        <p14:creationId xmlns:p14="http://schemas.microsoft.com/office/powerpoint/2010/main" val="2490112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7328B41-991B-A95C-FDDD-0FFD25E8F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Implementing a perceptron learning algorithm in Python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EFDFB2F-20F1-4467-50C3-3F865A151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Implement perceptron</a:t>
            </a:r>
            <a:r>
              <a:rPr lang="zh-TW" altLang="en-US" dirty="0"/>
              <a:t> </a:t>
            </a:r>
            <a:r>
              <a:rPr lang="en-US" altLang="zh-TW" dirty="0"/>
              <a:t>in Python and apply it to the Iris dataset.</a:t>
            </a:r>
          </a:p>
          <a:p>
            <a:r>
              <a:rPr lang="en-US" altLang="zh-TW" dirty="0" err="1"/>
              <a:t>Perceptron.ipynb</a:t>
            </a:r>
            <a:endParaRPr lang="en-US" altLang="zh-TW" dirty="0"/>
          </a:p>
          <a:p>
            <a:r>
              <a:rPr lang="en-US" altLang="zh-TW" dirty="0"/>
              <a:t>perceptron.py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40658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6EF70A-3851-F509-48C7-8F11BEC16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Adaptive linear neurons and the convergence of learning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C0EC9D1-6208-5B86-B77A-199057D2FA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Historical Context: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Developed by </a:t>
            </a:r>
            <a:r>
              <a:rPr lang="en-US" altLang="zh-TW" b="1" dirty="0"/>
              <a:t>Bernard </a:t>
            </a:r>
            <a:r>
              <a:rPr lang="en-US" altLang="zh-TW" b="1" dirty="0" err="1"/>
              <a:t>Widrow</a:t>
            </a:r>
            <a:r>
              <a:rPr lang="en-US" altLang="zh-TW" dirty="0"/>
              <a:t> and </a:t>
            </a:r>
            <a:r>
              <a:rPr lang="en-US" altLang="zh-TW" b="1" dirty="0" err="1"/>
              <a:t>Tedd</a:t>
            </a:r>
            <a:r>
              <a:rPr lang="en-US" altLang="zh-TW" b="1" dirty="0"/>
              <a:t> Hoff</a:t>
            </a:r>
            <a:r>
              <a:rPr lang="en-US" altLang="zh-TW" dirty="0"/>
              <a:t> in 1960, building upon Rosenblatt’s </a:t>
            </a:r>
            <a:r>
              <a:rPr lang="en-US" altLang="zh-TW" b="1" dirty="0"/>
              <a:t>perceptron model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Contributions: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Introduces the concept of </a:t>
            </a:r>
            <a:r>
              <a:rPr lang="en-US" altLang="zh-TW" b="1" dirty="0"/>
              <a:t>continuous loss functions</a:t>
            </a:r>
            <a:r>
              <a:rPr lang="en-US" altLang="zh-TW" dirty="0"/>
              <a:t>, forming the basis for advanced classifiers like </a:t>
            </a:r>
            <a:r>
              <a:rPr lang="en-US" altLang="zh-TW" b="1" dirty="0"/>
              <a:t>logistic regression, support vector machines, and deep neural networks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Core Difference from the Perceptron: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Adaline uses a linear activation function</a:t>
            </a:r>
            <a:r>
              <a:rPr lang="en-US" altLang="zh-TW" dirty="0"/>
              <a:t> rather than the perceptron’s unit step function.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activation function in Adaline is simply the </a:t>
            </a:r>
            <a:r>
              <a:rPr lang="en-US" altLang="zh-TW" b="1" dirty="0"/>
              <a:t>identity function</a:t>
            </a:r>
            <a:r>
              <a:rPr lang="en-US" altLang="zh-TW" dirty="0"/>
              <a:t>: ( \sigma(z) = z ).</a:t>
            </a:r>
          </a:p>
        </p:txBody>
      </p:sp>
    </p:spTree>
    <p:extLst>
      <p:ext uri="{BB962C8B-B14F-4D97-AF65-F5344CB8AC3E}">
        <p14:creationId xmlns:p14="http://schemas.microsoft.com/office/powerpoint/2010/main" val="326262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6876481-BEDE-9D75-1089-9951A39A6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E00B321-7F38-1EDE-69C9-034C02E67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Weight Adjustment Mechanism: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Unlike the perceptron, Adaline </a:t>
            </a:r>
            <a:r>
              <a:rPr lang="en-US" altLang="zh-TW" b="1" dirty="0"/>
              <a:t>compares true class labels with the continuous-valued output</a:t>
            </a:r>
            <a:r>
              <a:rPr lang="en-US" altLang="zh-TW" dirty="0"/>
              <a:t> of its activation function to compute the model error and update weights.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Final Prediction: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While Adaline </a:t>
            </a:r>
            <a:r>
              <a:rPr lang="en-US" altLang="zh-TW" b="1" dirty="0"/>
              <a:t>learns</a:t>
            </a:r>
            <a:r>
              <a:rPr lang="en-US" altLang="zh-TW" dirty="0"/>
              <a:t> using a linear activation function, it still </a:t>
            </a:r>
            <a:r>
              <a:rPr lang="en-US" altLang="zh-TW" b="1" dirty="0"/>
              <a:t>uses a threshold function</a:t>
            </a:r>
            <a:r>
              <a:rPr lang="en-US" altLang="zh-TW" dirty="0"/>
              <a:t> for making the final classification decision.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18228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7C4A183-055C-A5F5-6786-4DE6D8146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467C7F2D-1481-717A-4959-10DFCD8A9D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8995" y="2200817"/>
            <a:ext cx="6154009" cy="3600953"/>
          </a:xfrm>
        </p:spPr>
      </p:pic>
    </p:spTree>
    <p:extLst>
      <p:ext uri="{BB962C8B-B14F-4D97-AF65-F5344CB8AC3E}">
        <p14:creationId xmlns:p14="http://schemas.microsoft.com/office/powerpoint/2010/main" val="1895552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B35B6FD-9DC3-D5DF-0DB3-300FE3818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C43E6911-1704-D638-986A-6D3D66FF6B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7714" y="1825625"/>
            <a:ext cx="7616571" cy="4351338"/>
          </a:xfrm>
        </p:spPr>
      </p:pic>
    </p:spTree>
    <p:extLst>
      <p:ext uri="{BB962C8B-B14F-4D97-AF65-F5344CB8AC3E}">
        <p14:creationId xmlns:p14="http://schemas.microsoft.com/office/powerpoint/2010/main" val="2620400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E5EFD63-9E28-C7EE-EF17-7FE9712FA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Minimizing loss functions with gradient descent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FFD7C498-B641-1382-5473-4C965228EB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87261"/>
            <a:ext cx="10515600" cy="2428065"/>
          </a:xfrm>
        </p:spPr>
      </p:pic>
    </p:spTree>
    <p:extLst>
      <p:ext uri="{BB962C8B-B14F-4D97-AF65-F5344CB8AC3E}">
        <p14:creationId xmlns:p14="http://schemas.microsoft.com/office/powerpoint/2010/main" val="3129124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4FEA74-DE2C-520C-2EFF-E2D589BB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D866D15-4A4B-C80A-01C8-2394C1F771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Advantage of Adaline’s Linear Activation: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</a:t>
            </a:r>
            <a:r>
              <a:rPr lang="en-US" altLang="zh-TW" b="1" dirty="0"/>
              <a:t>loss function becomes differentiable</a:t>
            </a:r>
            <a:r>
              <a:rPr lang="en-US" altLang="zh-TW" dirty="0"/>
              <a:t>, unlike the perceptron’s unit step function.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The loss function is </a:t>
            </a:r>
            <a:r>
              <a:rPr lang="en-US" altLang="zh-TW" b="1" dirty="0"/>
              <a:t>convex</a:t>
            </a:r>
            <a:r>
              <a:rPr lang="en-US" altLang="zh-TW" dirty="0"/>
              <a:t>, allowing efficient optimization.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Gradient Descent Optimization: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 simple yet powerful method for </a:t>
            </a:r>
            <a:r>
              <a:rPr lang="en-US" altLang="zh-TW" b="1" dirty="0"/>
              <a:t>minimizing the loss function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Works by </a:t>
            </a:r>
            <a:r>
              <a:rPr lang="en-US" altLang="zh-TW" b="1" dirty="0"/>
              <a:t>descending along the gradient</a:t>
            </a:r>
            <a:r>
              <a:rPr lang="en-US" altLang="zh-TW" dirty="0"/>
              <a:t>, iteratively adjusting weights.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Conceptual Visualization: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Like </a:t>
            </a:r>
            <a:r>
              <a:rPr lang="en-US" altLang="zh-TW" b="1" dirty="0"/>
              <a:t>climbing down a hill</a:t>
            </a:r>
            <a:r>
              <a:rPr lang="en-US" altLang="zh-TW" dirty="0"/>
              <a:t> to reach the </a:t>
            </a:r>
            <a:r>
              <a:rPr lang="en-US" altLang="zh-TW" b="1" dirty="0"/>
              <a:t>minimum loss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Step size is influenced by: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The </a:t>
            </a:r>
            <a:r>
              <a:rPr lang="en-US" altLang="zh-TW" b="1" dirty="0"/>
              <a:t>learning rate</a:t>
            </a:r>
            <a:r>
              <a:rPr lang="en-US" altLang="zh-TW" dirty="0"/>
              <a:t> (controls step magnitude).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The </a:t>
            </a:r>
            <a:r>
              <a:rPr lang="en-US" altLang="zh-TW" b="1" dirty="0"/>
              <a:t>slope of the gradient</a:t>
            </a:r>
            <a:r>
              <a:rPr lang="en-US" altLang="zh-TW" dirty="0"/>
              <a:t> (steeper gradients mean larger updates).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660400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63BF052-D941-3EA8-BB79-F10DE886C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EFD8A362-ED4A-0E53-BE6C-4E6E84818F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2258" y="2010291"/>
            <a:ext cx="6687483" cy="3982006"/>
          </a:xfrm>
        </p:spPr>
      </p:pic>
    </p:spTree>
    <p:extLst>
      <p:ext uri="{BB962C8B-B14F-4D97-AF65-F5344CB8AC3E}">
        <p14:creationId xmlns:p14="http://schemas.microsoft.com/office/powerpoint/2010/main" val="339848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7C1D9C-F4E1-1DF3-4DD7-9F5AECD92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Chapter 2: Training Simple Machine Learning Algorithms for Classification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F8C6CAC-C272-01B6-93BF-58DB7C448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Machine learning algorithms for classification: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Covers two foundational algorithms: </a:t>
            </a:r>
            <a:r>
              <a:rPr lang="en-US" altLang="zh-TW" b="1" dirty="0"/>
              <a:t>perceptron</a:t>
            </a:r>
            <a:r>
              <a:rPr lang="en-US" altLang="zh-TW" dirty="0"/>
              <a:t> and </a:t>
            </a:r>
            <a:r>
              <a:rPr lang="en-US" altLang="zh-TW" b="1" dirty="0"/>
              <a:t>adaptive linear neurons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Step-by-step perceptron implementation: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Uses </a:t>
            </a:r>
            <a:r>
              <a:rPr lang="en-US" altLang="zh-TW" b="1" dirty="0"/>
              <a:t>Python</a:t>
            </a:r>
            <a:r>
              <a:rPr lang="en-US" altLang="zh-TW" dirty="0"/>
              <a:t> to classify flower species in the </a:t>
            </a:r>
            <a:r>
              <a:rPr lang="en-US" altLang="zh-TW" b="1" dirty="0"/>
              <a:t>Iris dataset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Helps develop an intuitive understanding of classification models.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Optimization with adaptive linear neurons: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Forms the foundation for more sophisticated classifiers in </a:t>
            </a:r>
            <a:r>
              <a:rPr lang="en-US" altLang="zh-TW" b="1" dirty="0"/>
              <a:t>scikit-learn</a:t>
            </a:r>
            <a:r>
              <a:rPr lang="en-US" altLang="zh-TW" dirty="0"/>
              <a:t> (covered in Chapter 3).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topics covered: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Understanding machine learning algorithms.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Using </a:t>
            </a:r>
            <a:r>
              <a:rPr lang="en-US" altLang="zh-TW" b="1" dirty="0"/>
              <a:t>pandas, NumPy, and Matplotlib</a:t>
            </a:r>
            <a:r>
              <a:rPr lang="en-US" altLang="zh-TW" dirty="0"/>
              <a:t> for data processing and visualization.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Implementing </a:t>
            </a:r>
            <a:r>
              <a:rPr lang="en-US" altLang="zh-TW" b="1" dirty="0"/>
              <a:t>linear classifiers</a:t>
            </a:r>
            <a:r>
              <a:rPr lang="en-US" altLang="zh-TW" dirty="0"/>
              <a:t> for two-class problems using Python.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156912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2EDC531-1DFE-9533-FF8A-5B5230146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5CF34AD5-0BD8-7A0E-8384-EC6E8C92AF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28153"/>
            <a:ext cx="10515600" cy="3346282"/>
          </a:xfrm>
        </p:spPr>
      </p:pic>
    </p:spTree>
    <p:extLst>
      <p:ext uri="{BB962C8B-B14F-4D97-AF65-F5344CB8AC3E}">
        <p14:creationId xmlns:p14="http://schemas.microsoft.com/office/powerpoint/2010/main" val="3705588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9A2E03-E06C-2615-A246-2C02C46B0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Implementing Adaline in Python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81E1DA9-5CC4-6B33-EEEE-3A8E7A69C7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Adaline.ipynb</a:t>
            </a:r>
            <a:endParaRPr lang="en-US" altLang="zh-TW" dirty="0"/>
          </a:p>
          <a:p>
            <a:r>
              <a:rPr lang="en-US" altLang="zh-TW" dirty="0"/>
              <a:t>adaline.py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847758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75ECE85-BC73-82AC-47A1-3EC304A19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EA8F9F1-4BFB-8FDE-2C7B-35CCF603CF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6257" y="2438976"/>
            <a:ext cx="8859486" cy="3124636"/>
          </a:xfrm>
        </p:spPr>
      </p:pic>
    </p:spTree>
    <p:extLst>
      <p:ext uri="{BB962C8B-B14F-4D97-AF65-F5344CB8AC3E}">
        <p14:creationId xmlns:p14="http://schemas.microsoft.com/office/powerpoint/2010/main" val="27456196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C98214C-CAA8-4D4C-E88B-5DB748E3A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Improving gradient descent through feature scaling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3E04EBE-7E76-12A1-996F-60FD91A6E5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96444"/>
            <a:ext cx="10515600" cy="3609699"/>
          </a:xfrm>
        </p:spPr>
      </p:pic>
    </p:spTree>
    <p:extLst>
      <p:ext uri="{BB962C8B-B14F-4D97-AF65-F5344CB8AC3E}">
        <p14:creationId xmlns:p14="http://schemas.microsoft.com/office/powerpoint/2010/main" val="16318314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CBEEB4A-0771-263C-9D54-24453EE0D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C8579BB-F447-842B-1B64-BB965F3A2A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3941" y="1872159"/>
            <a:ext cx="8364117" cy="4258269"/>
          </a:xfrm>
        </p:spPr>
      </p:pic>
    </p:spTree>
    <p:extLst>
      <p:ext uri="{BB962C8B-B14F-4D97-AF65-F5344CB8AC3E}">
        <p14:creationId xmlns:p14="http://schemas.microsoft.com/office/powerpoint/2010/main" val="240422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0CC134-B125-8252-F8F9-4CF478CEE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7D96211-2953-B2BA-81C0-1601E1988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Linear classifiers in supervised learning: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Implemented </a:t>
            </a:r>
            <a:r>
              <a:rPr lang="en-US" altLang="zh-TW" b="1" dirty="0"/>
              <a:t>Perceptron</a:t>
            </a:r>
            <a:r>
              <a:rPr lang="en-US" altLang="zh-TW" dirty="0"/>
              <a:t> and </a:t>
            </a:r>
            <a:r>
              <a:rPr lang="en-US" altLang="zh-TW" b="1" dirty="0"/>
              <a:t>Adaptive Linear Neurons (Adaline)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Used </a:t>
            </a:r>
            <a:r>
              <a:rPr lang="en-US" altLang="zh-TW" b="1" dirty="0"/>
              <a:t>gradient descent</a:t>
            </a:r>
            <a:r>
              <a:rPr lang="en-US" altLang="zh-TW" dirty="0"/>
              <a:t> and </a:t>
            </a:r>
            <a:r>
              <a:rPr lang="en-US" altLang="zh-TW" b="1" dirty="0"/>
              <a:t>stochastic gradient descent (SGD)</a:t>
            </a:r>
            <a:r>
              <a:rPr lang="en-US" altLang="zh-TW" dirty="0"/>
              <a:t> for training efficiency.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Transition to advanced classifiers: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Next chapter will explore </a:t>
            </a:r>
            <a:r>
              <a:rPr lang="en-US" altLang="zh-TW" b="1" dirty="0"/>
              <a:t>scikit-learn</a:t>
            </a:r>
            <a:r>
              <a:rPr lang="en-US" altLang="zh-TW" dirty="0"/>
              <a:t>, a widely used ML library in academia and industry.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Object-oriented approach from perceptron and Adaline aids understanding of scikit-</a:t>
            </a:r>
            <a:r>
              <a:rPr lang="en-US" altLang="zh-TW" dirty="0" err="1"/>
              <a:t>learn’s</a:t>
            </a:r>
            <a:r>
              <a:rPr lang="en-US" altLang="zh-TW" dirty="0"/>
              <a:t> </a:t>
            </a:r>
            <a:r>
              <a:rPr lang="en-US" altLang="zh-TW" b="1" dirty="0"/>
              <a:t>fit and predict </a:t>
            </a:r>
            <a:r>
              <a:rPr lang="en-US" altLang="zh-TW" b="1"/>
              <a:t>methods</a:t>
            </a:r>
            <a:r>
              <a:rPr lang="en-US" altLang="zh-TW"/>
              <a:t>.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510796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5545DA-A3EE-CBD5-2C28-8C6E9655D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Artificial neurons – a brief glimpse into the early history of machine learning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3963748-0C10-0326-8843-5F7130E9DB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McCulloch-Pitts (MCP) neuron (1943):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First mathematical model of a simplified brain cell.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Inspired by biological neurons, which process and transmit signals.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Acts as a </a:t>
            </a:r>
            <a:r>
              <a:rPr lang="en-US" altLang="zh-TW" b="1" dirty="0"/>
              <a:t>logic gate</a:t>
            </a:r>
            <a:r>
              <a:rPr lang="en-US" altLang="zh-TW" dirty="0"/>
              <a:t>: signals arrive at dendrites, are integrated in the cell body, and generate an output if exceeding a threshold.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Frank Rosenblatt’s perceptron (1957):</a:t>
            </a:r>
            <a:endParaRPr lang="en-US" altLang="zh-TW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Based on the </a:t>
            </a:r>
            <a:r>
              <a:rPr lang="en-US" altLang="zh-TW" b="1" dirty="0"/>
              <a:t>MCP neuron model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Introduced the </a:t>
            </a:r>
            <a:r>
              <a:rPr lang="en-US" altLang="zh-TW" b="1" dirty="0"/>
              <a:t>perceptron learning rule</a:t>
            </a:r>
            <a:r>
              <a:rPr lang="en-US" altLang="zh-TW" dirty="0"/>
              <a:t>, which adjusts weight coefficients automatically.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Used in </a:t>
            </a:r>
            <a:r>
              <a:rPr lang="en-US" altLang="zh-TW" b="1" dirty="0"/>
              <a:t>supervised learning</a:t>
            </a:r>
            <a:r>
              <a:rPr lang="en-US" altLang="zh-TW" dirty="0"/>
              <a:t> to classify new data points into distinct categories.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9343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0B61DA-0B4E-3AF5-8A88-12E0E2FF5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924D2E13-C836-53A6-C6B3-A9DD604134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8963" y="1825625"/>
            <a:ext cx="9354074" cy="4351338"/>
          </a:xfrm>
        </p:spPr>
      </p:pic>
    </p:spTree>
    <p:extLst>
      <p:ext uri="{BB962C8B-B14F-4D97-AF65-F5344CB8AC3E}">
        <p14:creationId xmlns:p14="http://schemas.microsoft.com/office/powerpoint/2010/main" val="161739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54B5789-23CF-DAE9-0EED-5BB71BF7C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The formal definition of an artificial neuron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1C128D88-A8EC-166F-CE7F-C762E64B64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6709" y="1825625"/>
            <a:ext cx="7358581" cy="4351338"/>
          </a:xfrm>
        </p:spPr>
      </p:pic>
    </p:spTree>
    <p:extLst>
      <p:ext uri="{BB962C8B-B14F-4D97-AF65-F5344CB8AC3E}">
        <p14:creationId xmlns:p14="http://schemas.microsoft.com/office/powerpoint/2010/main" val="4137973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91ED910-E4E2-0770-696A-9553110A2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6" name="內容版面配置區 4">
            <a:extLst>
              <a:ext uri="{FF2B5EF4-FFF2-40B4-BE49-F238E27FC236}">
                <a16:creationId xmlns:a16="http://schemas.microsoft.com/office/drawing/2014/main" id="{5C1344AF-2BD0-4372-DF32-41CC6E0F57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771032"/>
            <a:ext cx="10515600" cy="2460524"/>
          </a:xfrm>
        </p:spPr>
      </p:pic>
    </p:spTree>
    <p:extLst>
      <p:ext uri="{BB962C8B-B14F-4D97-AF65-F5344CB8AC3E}">
        <p14:creationId xmlns:p14="http://schemas.microsoft.com/office/powerpoint/2010/main" val="121315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D1C50EC-6C3C-C75B-AB62-7230060A3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27FBA7D7-5C31-3C81-A851-5271D811F1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11903" y="1825625"/>
            <a:ext cx="7568193" cy="4351338"/>
          </a:xfrm>
        </p:spPr>
      </p:pic>
    </p:spTree>
    <p:extLst>
      <p:ext uri="{BB962C8B-B14F-4D97-AF65-F5344CB8AC3E}">
        <p14:creationId xmlns:p14="http://schemas.microsoft.com/office/powerpoint/2010/main" val="2085952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644EF39-0BC6-98B7-0060-2ABFA8E3B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The perceptron learning rule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41A5D0B1-0CD4-A70B-8BE3-7BD495B6A9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71671"/>
            <a:ext cx="10515600" cy="3059245"/>
          </a:xfrm>
        </p:spPr>
      </p:pic>
    </p:spTree>
    <p:extLst>
      <p:ext uri="{BB962C8B-B14F-4D97-AF65-F5344CB8AC3E}">
        <p14:creationId xmlns:p14="http://schemas.microsoft.com/office/powerpoint/2010/main" val="3156105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22491A0-3B91-D1BD-77E0-3176C5754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8E2399CE-F2EB-4752-FEFF-8DC8DFEB68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69717"/>
            <a:ext cx="10515600" cy="3263153"/>
          </a:xfrm>
        </p:spPr>
      </p:pic>
    </p:spTree>
    <p:extLst>
      <p:ext uri="{BB962C8B-B14F-4D97-AF65-F5344CB8AC3E}">
        <p14:creationId xmlns:p14="http://schemas.microsoft.com/office/powerpoint/2010/main" val="2763620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651</Words>
  <Application>Microsoft Office PowerPoint</Application>
  <PresentationFormat>寬螢幕</PresentationFormat>
  <Paragraphs>69</Paragraphs>
  <Slides>25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31" baseType="lpstr">
      <vt:lpstr>標楷體</vt:lpstr>
      <vt:lpstr>Arial</vt:lpstr>
      <vt:lpstr>Book Antiqua</vt:lpstr>
      <vt:lpstr>Calibri</vt:lpstr>
      <vt:lpstr>Calibri Light</vt:lpstr>
      <vt:lpstr>Office 佈景主題</vt:lpstr>
      <vt:lpstr>生成式AI技術與數位行銷人才養成班 機器學習與深度學習概論</vt:lpstr>
      <vt:lpstr>Chapter 2: Training Simple Machine Learning Algorithms for Classification</vt:lpstr>
      <vt:lpstr>Artificial neurons – a brief glimpse into the early history of machine learning</vt:lpstr>
      <vt:lpstr>PowerPoint 簡報</vt:lpstr>
      <vt:lpstr>The formal definition of an artificial neuron</vt:lpstr>
      <vt:lpstr>PowerPoint 簡報</vt:lpstr>
      <vt:lpstr>PowerPoint 簡報</vt:lpstr>
      <vt:lpstr>The perceptron learning rule</vt:lpstr>
      <vt:lpstr>PowerPoint 簡報</vt:lpstr>
      <vt:lpstr>PowerPoint 簡報</vt:lpstr>
      <vt:lpstr>PowerPoint 簡報</vt:lpstr>
      <vt:lpstr>Implementing a perceptron learning algorithm in Python</vt:lpstr>
      <vt:lpstr>Adaptive linear neurons and the convergence of learning</vt:lpstr>
      <vt:lpstr>PowerPoint 簡報</vt:lpstr>
      <vt:lpstr>PowerPoint 簡報</vt:lpstr>
      <vt:lpstr>PowerPoint 簡報</vt:lpstr>
      <vt:lpstr>Minimizing loss functions with gradient descent</vt:lpstr>
      <vt:lpstr>PowerPoint 簡報</vt:lpstr>
      <vt:lpstr>PowerPoint 簡報</vt:lpstr>
      <vt:lpstr>PowerPoint 簡報</vt:lpstr>
      <vt:lpstr>Implementing Adaline in Python</vt:lpstr>
      <vt:lpstr>PowerPoint 簡報</vt:lpstr>
      <vt:lpstr>Improving gradient descent through feature scaling</vt:lpstr>
      <vt:lpstr>PowerPoint 簡報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4</cp:revision>
  <dcterms:created xsi:type="dcterms:W3CDTF">2025-05-23T10:03:21Z</dcterms:created>
  <dcterms:modified xsi:type="dcterms:W3CDTF">2025-05-23T15:55:06Z</dcterms:modified>
</cp:coreProperties>
</file>